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13"/>
  </p:notesMasterIdLst>
  <p:sldIdLst>
    <p:sldId id="256" r:id="rId5"/>
    <p:sldId id="264" r:id="rId6"/>
    <p:sldId id="262" r:id="rId7"/>
    <p:sldId id="257" r:id="rId8"/>
    <p:sldId id="259" r:id="rId9"/>
    <p:sldId id="265"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cchiottino, Terry" initials="PT" lastIdx="1" clrIdx="0">
    <p:extLst>
      <p:ext uri="{19B8F6BF-5375-455C-9EA6-DF929625EA0E}">
        <p15:presenceInfo xmlns:p15="http://schemas.microsoft.com/office/powerpoint/2012/main" userId="S::tpicchiottino@murrieta.k12.ca.us::4a755396-e5f4-4f39-bb7a-b6efbe7dedb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1945C8-D0E3-422E-93B6-A23107349CB1}" v="2" dt="2019-09-16T18:12:04.260"/>
    <p1510:client id="{C805F7F7-99D4-414C-8903-7F9168EA361B}" v="503" dt="2019-09-17T00:32:25.2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cchiottino, Terry" userId="4a755396-e5f4-4f39-bb7a-b6efbe7dedb7" providerId="ADAL" clId="{281945C8-D0E3-422E-93B6-A23107349CB1}"/>
    <pc:docChg chg="modSld">
      <pc:chgData name="Picchiottino, Terry" userId="4a755396-e5f4-4f39-bb7a-b6efbe7dedb7" providerId="ADAL" clId="{281945C8-D0E3-422E-93B6-A23107349CB1}" dt="2019-09-16T18:18:16.514" v="191" actId="20577"/>
      <pc:docMkLst>
        <pc:docMk/>
      </pc:docMkLst>
      <pc:sldChg chg="delSp modSp">
        <pc:chgData name="Picchiottino, Terry" userId="4a755396-e5f4-4f39-bb7a-b6efbe7dedb7" providerId="ADAL" clId="{281945C8-D0E3-422E-93B6-A23107349CB1}" dt="2019-09-16T18:17:35.616" v="171"/>
        <pc:sldMkLst>
          <pc:docMk/>
          <pc:sldMk cId="2107742845" sldId="264"/>
        </pc:sldMkLst>
        <pc:spChg chg="mod">
          <ac:chgData name="Picchiottino, Terry" userId="4a755396-e5f4-4f39-bb7a-b6efbe7dedb7" providerId="ADAL" clId="{281945C8-D0E3-422E-93B6-A23107349CB1}" dt="2019-09-16T18:13:33.877" v="169" actId="1076"/>
          <ac:spMkLst>
            <pc:docMk/>
            <pc:sldMk cId="2107742845" sldId="264"/>
            <ac:spMk id="2" creationId="{1CD9B1A0-9B18-417A-9788-53C5654DCFB7}"/>
          </ac:spMkLst>
        </pc:spChg>
        <pc:spChg chg="del mod">
          <ac:chgData name="Picchiottino, Terry" userId="4a755396-e5f4-4f39-bb7a-b6efbe7dedb7" providerId="ADAL" clId="{281945C8-D0E3-422E-93B6-A23107349CB1}" dt="2019-09-16T18:17:35.616" v="171"/>
          <ac:spMkLst>
            <pc:docMk/>
            <pc:sldMk cId="2107742845" sldId="264"/>
            <ac:spMk id="3" creationId="{B42C4A86-1D63-4BDF-8ABE-350FAA9DE339}"/>
          </ac:spMkLst>
        </pc:spChg>
      </pc:sldChg>
      <pc:sldChg chg="modSp">
        <pc:chgData name="Picchiottino, Terry" userId="4a755396-e5f4-4f39-bb7a-b6efbe7dedb7" providerId="ADAL" clId="{281945C8-D0E3-422E-93B6-A23107349CB1}" dt="2019-09-16T18:18:16.514" v="191" actId="20577"/>
        <pc:sldMkLst>
          <pc:docMk/>
          <pc:sldMk cId="3198853127" sldId="266"/>
        </pc:sldMkLst>
        <pc:spChg chg="mod">
          <ac:chgData name="Picchiottino, Terry" userId="4a755396-e5f4-4f39-bb7a-b6efbe7dedb7" providerId="ADAL" clId="{281945C8-D0E3-422E-93B6-A23107349CB1}" dt="2019-09-16T18:18:16.514" v="191" actId="20577"/>
          <ac:spMkLst>
            <pc:docMk/>
            <pc:sldMk cId="3198853127" sldId="266"/>
            <ac:spMk id="5" creationId="{FA7EF833-74D7-4712-BF25-071FEB72C1E8}"/>
          </ac:spMkLst>
        </pc:spChg>
      </pc:sldChg>
    </pc:docChg>
  </pc:docChgLst>
  <pc:docChgLst>
    <pc:chgData name="Picchiottino, Terry" userId="S::tpicchiottino@murrieta.k12.ca.us::4a755396-e5f4-4f39-bb7a-b6efbe7dedb7" providerId="AD" clId="Web-{C805F7F7-99D4-414C-8903-7F9168EA361B}"/>
    <pc:docChg chg="modSld">
      <pc:chgData name="Picchiottino, Terry" userId="S::tpicchiottino@murrieta.k12.ca.us::4a755396-e5f4-4f39-bb7a-b6efbe7dedb7" providerId="AD" clId="Web-{C805F7F7-99D4-414C-8903-7F9168EA361B}" dt="2019-09-17T00:32:25.252" v="502"/>
      <pc:docMkLst>
        <pc:docMk/>
      </pc:docMkLst>
      <pc:sldChg chg="modSp">
        <pc:chgData name="Picchiottino, Terry" userId="S::tpicchiottino@murrieta.k12.ca.us::4a755396-e5f4-4f39-bb7a-b6efbe7dedb7" providerId="AD" clId="Web-{C805F7F7-99D4-414C-8903-7F9168EA361B}" dt="2019-09-17T00:28:43.188" v="493" actId="20577"/>
        <pc:sldMkLst>
          <pc:docMk/>
          <pc:sldMk cId="3456650455" sldId="257"/>
        </pc:sldMkLst>
        <pc:spChg chg="mod">
          <ac:chgData name="Picchiottino, Terry" userId="S::tpicchiottino@murrieta.k12.ca.us::4a755396-e5f4-4f39-bb7a-b6efbe7dedb7" providerId="AD" clId="Web-{C805F7F7-99D4-414C-8903-7F9168EA361B}" dt="2019-09-17T00:28:43.188" v="493" actId="20577"/>
          <ac:spMkLst>
            <pc:docMk/>
            <pc:sldMk cId="3456650455" sldId="257"/>
            <ac:spMk id="3" creationId="{A4F3F5B0-774F-4C21-A669-5B35EB6E2BD6}"/>
          </ac:spMkLst>
        </pc:spChg>
      </pc:sldChg>
      <pc:sldChg chg="addSp modSp">
        <pc:chgData name="Picchiottino, Terry" userId="S::tpicchiottino@murrieta.k12.ca.us::4a755396-e5f4-4f39-bb7a-b6efbe7dedb7" providerId="AD" clId="Web-{C805F7F7-99D4-414C-8903-7F9168EA361B}" dt="2019-09-17T00:32:25.252" v="502"/>
        <pc:sldMkLst>
          <pc:docMk/>
          <pc:sldMk cId="2305801266" sldId="262"/>
        </pc:sldMkLst>
        <pc:spChg chg="add mod">
          <ac:chgData name="Picchiottino, Terry" userId="S::tpicchiottino@murrieta.k12.ca.us::4a755396-e5f4-4f39-bb7a-b6efbe7dedb7" providerId="AD" clId="Web-{C805F7F7-99D4-414C-8903-7F9168EA361B}" dt="2019-09-17T00:32:25.252" v="502"/>
          <ac:spMkLst>
            <pc:docMk/>
            <pc:sldMk cId="2305801266" sldId="262"/>
            <ac:spMk id="3" creationId="{8287E2F5-2628-4749-9297-30F9AAB50D9C}"/>
          </ac:spMkLst>
        </pc:spChg>
      </pc:sldChg>
      <pc:sldChg chg="modSp">
        <pc:chgData name="Picchiottino, Terry" userId="S::tpicchiottino@murrieta.k12.ca.us::4a755396-e5f4-4f39-bb7a-b6efbe7dedb7" providerId="AD" clId="Web-{C805F7F7-99D4-414C-8903-7F9168EA361B}" dt="2019-09-17T00:23:11.467" v="476" actId="20577"/>
        <pc:sldMkLst>
          <pc:docMk/>
          <pc:sldMk cId="3773940614" sldId="265"/>
        </pc:sldMkLst>
        <pc:spChg chg="mod">
          <ac:chgData name="Picchiottino, Terry" userId="S::tpicchiottino@murrieta.k12.ca.us::4a755396-e5f4-4f39-bb7a-b6efbe7dedb7" providerId="AD" clId="Web-{C805F7F7-99D4-414C-8903-7F9168EA361B}" dt="2019-09-17T00:23:11.467" v="476" actId="20577"/>
          <ac:spMkLst>
            <pc:docMk/>
            <pc:sldMk cId="3773940614" sldId="265"/>
            <ac:spMk id="5" creationId="{7A1728F1-9A0C-4210-ADDE-DF4DB0D73E2B}"/>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9-09-16T10:50:47.348"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4B3A32-ED98-43CF-83F4-D836D839CCFA}" type="datetimeFigureOut">
              <a:rPr lang="en-US" smtClean="0"/>
              <a:t>9/16/2019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E5CA5A-ED82-4160-8301-562AFFBADF49}" type="slidenum">
              <a:rPr lang="en-US" smtClean="0"/>
              <a:t>‹#›</a:t>
            </a:fld>
            <a:endParaRPr lang="en-US"/>
          </a:p>
        </p:txBody>
      </p:sp>
    </p:spTree>
    <p:extLst>
      <p:ext uri="{BB962C8B-B14F-4D97-AF65-F5344CB8AC3E}">
        <p14:creationId xmlns:p14="http://schemas.microsoft.com/office/powerpoint/2010/main" val="2534578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(Current 7</a:t>
            </a:r>
            <a:r>
              <a:rPr lang="en-US" baseline="30000"/>
              <a:t>th</a:t>
            </a:r>
            <a:r>
              <a:rPr lang="en-US"/>
              <a:t> graders)</a:t>
            </a:r>
          </a:p>
          <a:p>
            <a:r>
              <a:rPr lang="en-US"/>
              <a:t>Towards the tail end of last year the district created the new accelerated pathways leaving us little to no time to get the ADV. kiddos to where they needed to be in order to be ready for the accelerated path.  We held a parent meeting toward the end of last school year explaining to parents the need for their son/daughter to complete lessons over the summer if they were choosing to take the accelerated class. At the meeting we explained that teachers would not have the time to do any review and that the kids would need to learn prescribed standards over summer break.</a:t>
            </a:r>
          </a:p>
          <a:p>
            <a:endParaRPr lang="en-US"/>
          </a:p>
          <a:p>
            <a:r>
              <a:rPr lang="en-US"/>
              <a:t>(Current 6</a:t>
            </a:r>
            <a:r>
              <a:rPr lang="en-US" baseline="30000"/>
              <a:t>th</a:t>
            </a:r>
            <a:r>
              <a:rPr lang="en-US"/>
              <a:t> graders)</a:t>
            </a:r>
          </a:p>
          <a:p>
            <a:r>
              <a:rPr lang="en-US"/>
              <a:t>Last years 5</a:t>
            </a:r>
            <a:r>
              <a:rPr lang="en-US" baseline="30000"/>
              <a:t>th</a:t>
            </a:r>
            <a:r>
              <a:rPr lang="en-US"/>
              <a:t> graders is a completely different issue and a learning curve for us. I fully apologize and take ownership of the breakdown in communication from the start. We thought it was going to be easy to just look at a few scores and recommendations, but Looking back we should have held parent meetings for all of our incoming 5</a:t>
            </a:r>
            <a:r>
              <a:rPr lang="en-US" baseline="30000"/>
              <a:t>th</a:t>
            </a:r>
            <a:r>
              <a:rPr lang="en-US"/>
              <a:t> grade students/parents. </a:t>
            </a:r>
          </a:p>
          <a:p>
            <a:endParaRPr lang="en-US"/>
          </a:p>
        </p:txBody>
      </p:sp>
      <p:sp>
        <p:nvSpPr>
          <p:cNvPr id="4" name="Slide Number Placeholder 3"/>
          <p:cNvSpPr>
            <a:spLocks noGrp="1"/>
          </p:cNvSpPr>
          <p:nvPr>
            <p:ph type="sldNum" sz="quarter" idx="5"/>
          </p:nvPr>
        </p:nvSpPr>
        <p:spPr/>
        <p:txBody>
          <a:bodyPr/>
          <a:lstStyle/>
          <a:p>
            <a:fld id="{C0E5CA5A-ED82-4160-8301-562AFFBADF49}" type="slidenum">
              <a:rPr lang="en-US" smtClean="0"/>
              <a:t>2</a:t>
            </a:fld>
            <a:endParaRPr lang="en-US"/>
          </a:p>
        </p:txBody>
      </p:sp>
    </p:spTree>
    <p:extLst>
      <p:ext uri="{BB962C8B-B14F-4D97-AF65-F5344CB8AC3E}">
        <p14:creationId xmlns:p14="http://schemas.microsoft.com/office/powerpoint/2010/main" val="1875129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Up until this point, teacher have been attempting to accommodate the needs of ALL students, however, the pace has been slowed down and we are not on track for completion.  </a:t>
            </a:r>
          </a:p>
          <a:p>
            <a:endParaRPr lang="en-US"/>
          </a:p>
        </p:txBody>
      </p:sp>
      <p:sp>
        <p:nvSpPr>
          <p:cNvPr id="4" name="Slide Number Placeholder 3"/>
          <p:cNvSpPr>
            <a:spLocks noGrp="1"/>
          </p:cNvSpPr>
          <p:nvPr>
            <p:ph type="sldNum" sz="quarter" idx="5"/>
          </p:nvPr>
        </p:nvSpPr>
        <p:spPr/>
        <p:txBody>
          <a:bodyPr/>
          <a:lstStyle/>
          <a:p>
            <a:fld id="{C0E5CA5A-ED82-4160-8301-562AFFBADF49}" type="slidenum">
              <a:rPr lang="en-US" smtClean="0"/>
              <a:t>5</a:t>
            </a:fld>
            <a:endParaRPr lang="en-US"/>
          </a:p>
        </p:txBody>
      </p:sp>
    </p:spTree>
    <p:extLst>
      <p:ext uri="{BB962C8B-B14F-4D97-AF65-F5344CB8AC3E}">
        <p14:creationId xmlns:p14="http://schemas.microsoft.com/office/powerpoint/2010/main" val="602350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E5CA5A-ED82-4160-8301-562AFFBADF49}" type="slidenum">
              <a:rPr lang="en-US" smtClean="0"/>
              <a:t>6</a:t>
            </a:fld>
            <a:endParaRPr lang="en-US"/>
          </a:p>
        </p:txBody>
      </p:sp>
    </p:spTree>
    <p:extLst>
      <p:ext uri="{BB962C8B-B14F-4D97-AF65-F5344CB8AC3E}">
        <p14:creationId xmlns:p14="http://schemas.microsoft.com/office/powerpoint/2010/main" val="264554062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8B4AF60A-713C-41BA-9788-4C493DDC0A9C}" type="datetimeFigureOut">
              <a:rPr lang="en-US" dirty="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5E0FA7-C445-42F7-AF66-A4F5A6FC8A9C}" type="datetimeFigureOut">
              <a:rPr lang="en-US" dirty="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5AC5C5-1A57-4420-8AFB-CE41693A794B}" type="datetimeFigureOut">
              <a:rPr lang="en-US" dirty="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4C08AF-84E6-4329-8E67-FEA434B47075}" type="datetimeFigureOut">
              <a:rPr lang="en-US" dirty="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a:t>Click to edit Master title style</a:t>
            </a:r>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4F6EE328-6AFF-436B-881F-213D56084544}" type="datetimeFigureOut">
              <a:rPr lang="en-US" dirty="0"/>
              <a:t>9/16/2019</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02069A-09EE-4C7C-86A4-2314A404921D}" type="datetimeFigureOut">
              <a:rPr lang="en-US" dirty="0"/>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6EE7F1-171E-411F-96CA-A251A21496E7}" type="datetimeFigureOut">
              <a:rPr lang="en-US" dirty="0"/>
              <a:t>9/16/2019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72C98D-A273-4547-9B92-97D7769F71A6}" type="datetimeFigureOut">
              <a:rPr lang="en-US" dirty="0"/>
              <a:t>9/16/2019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7CD67-0644-446C-B2AD-1C09BF34F286}" type="datetimeFigureOut">
              <a:rPr lang="en-US" dirty="0"/>
              <a:t>9/16/2019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480828-6983-48AD-9E27-CBD3696F837E}" type="datetimeFigureOut">
              <a:rPr lang="en-US" dirty="0"/>
              <a:t>9/16/2019</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5EFB91-0324-450E-B17F-36DC0ECCE413}" type="datetimeFigureOut">
              <a:rPr lang="en-US" dirty="0"/>
              <a:t>9/16/2019</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52E37674-C1BA-4107-9B06-6D4CAC3A3DF5}" type="datetimeFigureOut">
              <a:rPr lang="en-US" dirty="0"/>
              <a:t>9/16/2019</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4FAB73BC-B049-4115-A692-8D63A059BFB8}"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s://drive.google.com/open?id=1cJ3t8aq9LrXG0k33UJB8IVt9Qjv3xXa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9.xml"/><Relationship Id="rId5" Type="http://schemas.microsoft.com/office/2007/relationships/hdphoto" Target="../media/hdphoto4.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DF56A-24A4-4897-95F4-F2B32BF4A475}"/>
              </a:ext>
            </a:extLst>
          </p:cNvPr>
          <p:cNvSpPr>
            <a:spLocks noGrp="1"/>
          </p:cNvSpPr>
          <p:nvPr>
            <p:ph type="ctrTitle"/>
          </p:nvPr>
        </p:nvSpPr>
        <p:spPr/>
        <p:txBody>
          <a:bodyPr/>
          <a:lstStyle/>
          <a:p>
            <a:pPr algn="ctr"/>
            <a:r>
              <a:rPr lang="en-US"/>
              <a:t> Accelerated Math Presentation</a:t>
            </a:r>
          </a:p>
        </p:txBody>
      </p:sp>
      <p:sp>
        <p:nvSpPr>
          <p:cNvPr id="3" name="Subtitle 2">
            <a:extLst>
              <a:ext uri="{FF2B5EF4-FFF2-40B4-BE49-F238E27FC236}">
                <a16:creationId xmlns:a16="http://schemas.microsoft.com/office/drawing/2014/main" id="{3C6B2EB1-0A9E-40F9-81FB-CE12C2AD0770}"/>
              </a:ext>
            </a:extLst>
          </p:cNvPr>
          <p:cNvSpPr>
            <a:spLocks noGrp="1"/>
          </p:cNvSpPr>
          <p:nvPr>
            <p:ph type="subTitle" idx="1"/>
          </p:nvPr>
        </p:nvSpPr>
        <p:spPr>
          <a:xfrm>
            <a:off x="2089404" y="4355929"/>
            <a:ext cx="7891272" cy="1069848"/>
          </a:xfrm>
        </p:spPr>
        <p:txBody>
          <a:bodyPr>
            <a:normAutofit/>
          </a:bodyPr>
          <a:lstStyle/>
          <a:p>
            <a:pPr algn="ctr"/>
            <a:r>
              <a:rPr lang="en-US" sz="3600">
                <a:latin typeface="Ink Free" panose="03080402000500000000" pitchFamily="66" charset="0"/>
              </a:rPr>
              <a:t>Warm Springs Middle School</a:t>
            </a:r>
          </a:p>
        </p:txBody>
      </p:sp>
      <p:pic>
        <p:nvPicPr>
          <p:cNvPr id="5" name="Picture 4" descr="A close up of a sign&#10;&#10;Description automatically generated">
            <a:extLst>
              <a:ext uri="{FF2B5EF4-FFF2-40B4-BE49-F238E27FC236}">
                <a16:creationId xmlns:a16="http://schemas.microsoft.com/office/drawing/2014/main" id="{C0080C4E-B360-4574-A32B-022615E59E1D}"/>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artisticLineDrawing/>
                    </a14:imgEffect>
                  </a14:imgLayer>
                </a14:imgProps>
              </a:ext>
            </a:extLst>
          </a:blip>
          <a:stretch>
            <a:fillRect/>
          </a:stretch>
        </p:blipFill>
        <p:spPr>
          <a:xfrm>
            <a:off x="5320884" y="5085237"/>
            <a:ext cx="1458739" cy="1301469"/>
          </a:xfrm>
          <a:prstGeom prst="rect">
            <a:avLst/>
          </a:prstGeom>
        </p:spPr>
      </p:pic>
    </p:spTree>
    <p:extLst>
      <p:ext uri="{BB962C8B-B14F-4D97-AF65-F5344CB8AC3E}">
        <p14:creationId xmlns:p14="http://schemas.microsoft.com/office/powerpoint/2010/main" val="4092889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B1A0-9B18-417A-9788-53C5654DCFB7}"/>
              </a:ext>
            </a:extLst>
          </p:cNvPr>
          <p:cNvSpPr>
            <a:spLocks noGrp="1"/>
          </p:cNvSpPr>
          <p:nvPr>
            <p:ph type="title"/>
          </p:nvPr>
        </p:nvSpPr>
        <p:spPr>
          <a:xfrm>
            <a:off x="1066800" y="2714967"/>
            <a:ext cx="10058400" cy="1609344"/>
          </a:xfrm>
        </p:spPr>
        <p:txBody>
          <a:bodyPr/>
          <a:lstStyle/>
          <a:p>
            <a:r>
              <a:rPr lang="en-US"/>
              <a:t>New MVUSD Math Pathways</a:t>
            </a:r>
          </a:p>
        </p:txBody>
      </p:sp>
    </p:spTree>
    <p:extLst>
      <p:ext uri="{BB962C8B-B14F-4D97-AF65-F5344CB8AC3E}">
        <p14:creationId xmlns:p14="http://schemas.microsoft.com/office/powerpoint/2010/main" val="2107742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F853D1-405D-4A30-9912-92F375CD679D}"/>
              </a:ext>
            </a:extLst>
          </p:cNvPr>
          <p:cNvPicPr>
            <a:picLocks noChangeAspect="1"/>
          </p:cNvPicPr>
          <p:nvPr/>
        </p:nvPicPr>
        <p:blipFill>
          <a:blip r:embed="rId2"/>
          <a:stretch>
            <a:fillRect/>
          </a:stretch>
        </p:blipFill>
        <p:spPr>
          <a:xfrm>
            <a:off x="352348" y="213997"/>
            <a:ext cx="11213487" cy="5590456"/>
          </a:xfrm>
          <a:prstGeom prst="rect">
            <a:avLst/>
          </a:prstGeom>
        </p:spPr>
      </p:pic>
      <p:sp>
        <p:nvSpPr>
          <p:cNvPr id="2" name="TextBox 1">
            <a:extLst>
              <a:ext uri="{FF2B5EF4-FFF2-40B4-BE49-F238E27FC236}">
                <a16:creationId xmlns:a16="http://schemas.microsoft.com/office/drawing/2014/main" id="{D0326591-9971-4BA7-8B4A-A2BA9B1CF5FE}"/>
              </a:ext>
            </a:extLst>
          </p:cNvPr>
          <p:cNvSpPr txBox="1"/>
          <p:nvPr/>
        </p:nvSpPr>
        <p:spPr>
          <a:xfrm>
            <a:off x="626165" y="5695122"/>
            <a:ext cx="1093305" cy="400110"/>
          </a:xfrm>
          <a:prstGeom prst="rect">
            <a:avLst/>
          </a:prstGeom>
          <a:noFill/>
        </p:spPr>
        <p:txBody>
          <a:bodyPr wrap="square" rtlCol="0">
            <a:spAutoFit/>
          </a:bodyPr>
          <a:lstStyle/>
          <a:p>
            <a:pPr algn="ctr"/>
            <a:r>
              <a:rPr lang="en-US" sz="1000"/>
              <a:t>6</a:t>
            </a:r>
            <a:r>
              <a:rPr lang="en-US" sz="1000" baseline="30000"/>
              <a:t>th</a:t>
            </a:r>
            <a:r>
              <a:rPr lang="en-US" sz="1000"/>
              <a:t> Grade + Half of 7</a:t>
            </a:r>
            <a:r>
              <a:rPr lang="en-US" sz="1000" baseline="30000"/>
              <a:t>th</a:t>
            </a:r>
            <a:r>
              <a:rPr lang="en-US" sz="1000"/>
              <a:t> Grade</a:t>
            </a:r>
          </a:p>
        </p:txBody>
      </p:sp>
      <p:sp>
        <p:nvSpPr>
          <p:cNvPr id="6" name="TextBox 5">
            <a:extLst>
              <a:ext uri="{FF2B5EF4-FFF2-40B4-BE49-F238E27FC236}">
                <a16:creationId xmlns:a16="http://schemas.microsoft.com/office/drawing/2014/main" id="{CE0BC7C0-56D2-42C8-AAB6-C0028EDA4F5C}"/>
              </a:ext>
            </a:extLst>
          </p:cNvPr>
          <p:cNvSpPr txBox="1"/>
          <p:nvPr/>
        </p:nvSpPr>
        <p:spPr>
          <a:xfrm>
            <a:off x="2170043" y="5695122"/>
            <a:ext cx="1199322" cy="400110"/>
          </a:xfrm>
          <a:prstGeom prst="rect">
            <a:avLst/>
          </a:prstGeom>
          <a:noFill/>
        </p:spPr>
        <p:txBody>
          <a:bodyPr wrap="square" rtlCol="0">
            <a:spAutoFit/>
          </a:bodyPr>
          <a:lstStyle/>
          <a:p>
            <a:pPr algn="ctr"/>
            <a:r>
              <a:rPr lang="en-US" sz="1000"/>
              <a:t>Half of 7</a:t>
            </a:r>
            <a:r>
              <a:rPr lang="en-US" sz="1000" baseline="30000"/>
              <a:t>th</a:t>
            </a:r>
            <a:r>
              <a:rPr lang="en-US" sz="1000"/>
              <a:t> Grade + 8</a:t>
            </a:r>
            <a:r>
              <a:rPr lang="en-US" sz="1000" baseline="30000"/>
              <a:t>th</a:t>
            </a:r>
            <a:r>
              <a:rPr lang="en-US" sz="1000"/>
              <a:t> Grade</a:t>
            </a:r>
          </a:p>
        </p:txBody>
      </p:sp>
      <p:sp>
        <p:nvSpPr>
          <p:cNvPr id="7" name="TextBox 6">
            <a:extLst>
              <a:ext uri="{FF2B5EF4-FFF2-40B4-BE49-F238E27FC236}">
                <a16:creationId xmlns:a16="http://schemas.microsoft.com/office/drawing/2014/main" id="{01FECFD9-9A0E-4E88-AFD8-A0CF3D6EA7AA}"/>
              </a:ext>
            </a:extLst>
          </p:cNvPr>
          <p:cNvSpPr txBox="1"/>
          <p:nvPr/>
        </p:nvSpPr>
        <p:spPr>
          <a:xfrm>
            <a:off x="3694043" y="5695122"/>
            <a:ext cx="1199322" cy="400110"/>
          </a:xfrm>
          <a:prstGeom prst="rect">
            <a:avLst/>
          </a:prstGeom>
          <a:noFill/>
        </p:spPr>
        <p:txBody>
          <a:bodyPr wrap="square" rtlCol="0">
            <a:spAutoFit/>
          </a:bodyPr>
          <a:lstStyle/>
          <a:p>
            <a:pPr algn="ctr"/>
            <a:r>
              <a:rPr lang="en-US" sz="1000"/>
              <a:t>ADV. 9</a:t>
            </a:r>
            <a:r>
              <a:rPr lang="en-US" sz="1000" baseline="30000"/>
              <a:t>th</a:t>
            </a:r>
            <a:r>
              <a:rPr lang="en-US" sz="1000"/>
              <a:t> Grade Standards</a:t>
            </a:r>
          </a:p>
        </p:txBody>
      </p:sp>
      <p:sp>
        <p:nvSpPr>
          <p:cNvPr id="3" name="Arrow: Right 2">
            <a:extLst>
              <a:ext uri="{FF2B5EF4-FFF2-40B4-BE49-F238E27FC236}">
                <a16:creationId xmlns:a16="http://schemas.microsoft.com/office/drawing/2014/main" id="{8287E2F5-2628-4749-9297-30F9AAB50D9C}"/>
              </a:ext>
            </a:extLst>
          </p:cNvPr>
          <p:cNvSpPr/>
          <p:nvPr/>
        </p:nvSpPr>
        <p:spPr>
          <a:xfrm rot="2940000">
            <a:off x="4533005" y="3153620"/>
            <a:ext cx="1150188" cy="503207"/>
          </a:xfrm>
          <a:prstGeom prst="right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5801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3" name="Group 32">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34" name="Oval 33">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35" name="Oval 34">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37" name="Rectangle 36">
            <a:extLst>
              <a:ext uri="{FF2B5EF4-FFF2-40B4-BE49-F238E27FC236}">
                <a16:creationId xmlns:a16="http://schemas.microsoft.com/office/drawing/2014/main" id="{68C84B8E-16E8-4E54-B4AC-84CE51595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9" name="Rectangle 38">
            <a:extLst>
              <a:ext uri="{FF2B5EF4-FFF2-40B4-BE49-F238E27FC236}">
                <a16:creationId xmlns:a16="http://schemas.microsoft.com/office/drawing/2014/main" id="{ECE9EEEA-5DB7-4DC7-AF9F-74D1C19B7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DF199147-B958-49C0-9BE2-65BDD892F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A4F3F5B0-774F-4C21-A669-5B35EB6E2BD6}"/>
              </a:ext>
            </a:extLst>
          </p:cNvPr>
          <p:cNvSpPr>
            <a:spLocks noGrp="1"/>
          </p:cNvSpPr>
          <p:nvPr>
            <p:ph type="body" idx="1"/>
          </p:nvPr>
        </p:nvSpPr>
        <p:spPr>
          <a:xfrm>
            <a:off x="1168633" y="1339824"/>
            <a:ext cx="6486201" cy="4171230"/>
          </a:xfrm>
        </p:spPr>
        <p:txBody>
          <a:bodyPr vert="horz" lIns="91440" tIns="45720" rIns="91440" bIns="45720" rtlCol="0" anchor="ctr">
            <a:normAutofit/>
          </a:bodyPr>
          <a:lstStyle/>
          <a:p>
            <a:pPr marL="342900" indent="-342900">
              <a:buFont typeface="Arial" panose="020B0604020202020204" pitchFamily="34" charset="0"/>
              <a:buChar char="•"/>
            </a:pPr>
            <a:r>
              <a:rPr lang="en-US" sz="2800">
                <a:solidFill>
                  <a:srgbClr val="000000"/>
                </a:solidFill>
              </a:rPr>
              <a:t>Accelerated and Advanced are very different. Students can score advanced on the CAASPP, but not have the ability to be self-driven and self-motivated to adapt to the accelerated class and learning more than one year's worth of standards.</a:t>
            </a:r>
            <a:r>
              <a:rPr lang="en-US">
                <a:solidFill>
                  <a:srgbClr val="000000"/>
                </a:solidFill>
              </a:rPr>
              <a:t> </a:t>
            </a:r>
          </a:p>
        </p:txBody>
      </p:sp>
      <p:sp>
        <p:nvSpPr>
          <p:cNvPr id="43" name="Rectangle 42">
            <a:extLst>
              <a:ext uri="{FF2B5EF4-FFF2-40B4-BE49-F238E27FC236}">
                <a16:creationId xmlns:a16="http://schemas.microsoft.com/office/drawing/2014/main" id="{EF70505D-EC2C-4D1A-86DE-258377807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2DF20BDF-18D7-4E94-9BA1-9CEB40470C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46920" y="5257800"/>
            <a:chExt cx="1080904" cy="1080902"/>
          </a:xfrm>
        </p:grpSpPr>
        <p:sp>
          <p:nvSpPr>
            <p:cNvPr id="46" name="Oval 45">
              <a:extLst>
                <a:ext uri="{FF2B5EF4-FFF2-40B4-BE49-F238E27FC236}">
                  <a16:creationId xmlns:a16="http://schemas.microsoft.com/office/drawing/2014/main" id="{98F42242-4089-4E5D-95C3-C113C73DA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46920" y="5257800"/>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47" name="Oval 46">
              <a:extLst>
                <a:ext uri="{FF2B5EF4-FFF2-40B4-BE49-F238E27FC236}">
                  <a16:creationId xmlns:a16="http://schemas.microsoft.com/office/drawing/2014/main" id="{796F87F1-ABB5-42FB-86BD-EED111CD33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55011" y="5365890"/>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456650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hlinkClick r:id="rId3"/>
            <a:extLst>
              <a:ext uri="{FF2B5EF4-FFF2-40B4-BE49-F238E27FC236}">
                <a16:creationId xmlns:a16="http://schemas.microsoft.com/office/drawing/2014/main" id="{E21CCA5A-7533-491B-96F6-B24E3723C0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 y="539148"/>
            <a:ext cx="6491755" cy="6192019"/>
          </a:xfrm>
          <a:prstGeom prst="rect">
            <a:avLst/>
          </a:prstGeom>
        </p:spPr>
      </p:pic>
      <p:sp>
        <p:nvSpPr>
          <p:cNvPr id="4" name="TextBox 3">
            <a:extLst>
              <a:ext uri="{FF2B5EF4-FFF2-40B4-BE49-F238E27FC236}">
                <a16:creationId xmlns:a16="http://schemas.microsoft.com/office/drawing/2014/main" id="{57A8EB49-7D40-4955-B0ED-61533247D6D0}"/>
              </a:ext>
            </a:extLst>
          </p:cNvPr>
          <p:cNvSpPr txBox="1"/>
          <p:nvPr/>
        </p:nvSpPr>
        <p:spPr>
          <a:xfrm>
            <a:off x="7201987" y="1920240"/>
            <a:ext cx="4441372" cy="3539430"/>
          </a:xfrm>
          <a:prstGeom prst="rect">
            <a:avLst/>
          </a:prstGeom>
          <a:noFill/>
        </p:spPr>
        <p:txBody>
          <a:bodyPr wrap="square" rtlCol="0">
            <a:spAutoFit/>
          </a:bodyPr>
          <a:lstStyle/>
          <a:p>
            <a:pPr algn="ctr"/>
            <a:r>
              <a:rPr lang="en-US" sz="2800"/>
              <a:t>In order to complete the required standards (1.5 years worth of curriculum), teachers must continue at a fast pace in the Accelerated 6 and Accelerated 7 Math course. </a:t>
            </a:r>
          </a:p>
        </p:txBody>
      </p:sp>
      <p:sp>
        <p:nvSpPr>
          <p:cNvPr id="5" name="TextBox 4">
            <a:extLst>
              <a:ext uri="{FF2B5EF4-FFF2-40B4-BE49-F238E27FC236}">
                <a16:creationId xmlns:a16="http://schemas.microsoft.com/office/drawing/2014/main" id="{688CFA31-86EE-4EAF-814C-4E42D1BA3855}"/>
              </a:ext>
            </a:extLst>
          </p:cNvPr>
          <p:cNvSpPr txBox="1"/>
          <p:nvPr/>
        </p:nvSpPr>
        <p:spPr>
          <a:xfrm>
            <a:off x="-1610534" y="126833"/>
            <a:ext cx="10078581" cy="369332"/>
          </a:xfrm>
          <a:prstGeom prst="rect">
            <a:avLst/>
          </a:prstGeom>
          <a:noFill/>
        </p:spPr>
        <p:txBody>
          <a:bodyPr wrap="square" rtlCol="0">
            <a:spAutoFit/>
          </a:bodyPr>
          <a:lstStyle/>
          <a:p>
            <a:pPr algn="ctr"/>
            <a:r>
              <a:rPr lang="en-US"/>
              <a:t>6th Grade Standards (White) + ½ of 7</a:t>
            </a:r>
            <a:r>
              <a:rPr lang="en-US" baseline="30000"/>
              <a:t>th</a:t>
            </a:r>
            <a:r>
              <a:rPr lang="en-US"/>
              <a:t> Grade Standards (PINK)</a:t>
            </a:r>
          </a:p>
        </p:txBody>
      </p:sp>
    </p:spTree>
    <p:extLst>
      <p:ext uri="{BB962C8B-B14F-4D97-AF65-F5344CB8AC3E}">
        <p14:creationId xmlns:p14="http://schemas.microsoft.com/office/powerpoint/2010/main" val="2755845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6A23AF-7717-46AD-B860-9BA280536606}"/>
              </a:ext>
            </a:extLst>
          </p:cNvPr>
          <p:cNvSpPr>
            <a:spLocks noGrp="1"/>
          </p:cNvSpPr>
          <p:nvPr>
            <p:ph type="title"/>
          </p:nvPr>
        </p:nvSpPr>
        <p:spPr>
          <a:xfrm>
            <a:off x="1066800" y="0"/>
            <a:ext cx="10058400" cy="1609344"/>
          </a:xfrm>
        </p:spPr>
        <p:txBody>
          <a:bodyPr>
            <a:normAutofit/>
          </a:bodyPr>
          <a:lstStyle/>
          <a:p>
            <a:pPr algn="ctr"/>
            <a:r>
              <a:rPr lang="en-US"/>
              <a:t>Things to keep in mind</a:t>
            </a:r>
          </a:p>
        </p:txBody>
      </p:sp>
      <p:sp>
        <p:nvSpPr>
          <p:cNvPr id="5" name="Text Placeholder 4">
            <a:extLst>
              <a:ext uri="{FF2B5EF4-FFF2-40B4-BE49-F238E27FC236}">
                <a16:creationId xmlns:a16="http://schemas.microsoft.com/office/drawing/2014/main" id="{7A1728F1-9A0C-4210-ADDE-DF4DB0D73E2B}"/>
              </a:ext>
            </a:extLst>
          </p:cNvPr>
          <p:cNvSpPr>
            <a:spLocks noGrp="1"/>
          </p:cNvSpPr>
          <p:nvPr>
            <p:ph idx="1"/>
          </p:nvPr>
        </p:nvSpPr>
        <p:spPr>
          <a:xfrm>
            <a:off x="407126" y="1436915"/>
            <a:ext cx="11377748" cy="5421085"/>
          </a:xfrm>
        </p:spPr>
        <p:txBody>
          <a:bodyPr vert="horz" lIns="91440" tIns="45720" rIns="91440" bIns="45720" rtlCol="0" anchor="t">
            <a:normAutofit fontScale="92500" lnSpcReduction="20000"/>
          </a:bodyPr>
          <a:lstStyle/>
          <a:p>
            <a:pPr algn="ctr"/>
            <a:r>
              <a:rPr lang="en-US" sz="3200"/>
              <a:t>Is your student willing to work outside of class time to keep up with this pace?</a:t>
            </a:r>
          </a:p>
          <a:p>
            <a:pPr algn="ctr"/>
            <a:endParaRPr lang="en-US" sz="3200"/>
          </a:p>
          <a:p>
            <a:pPr algn="ctr"/>
            <a:r>
              <a:rPr lang="en-US" sz="3200"/>
              <a:t>Does your student participate in additional activities in/out of school that may add additional stress for him/her?</a:t>
            </a:r>
          </a:p>
          <a:p>
            <a:pPr algn="ctr"/>
            <a:endParaRPr lang="en-US" sz="3200"/>
          </a:p>
          <a:p>
            <a:pPr algn="ctr"/>
            <a:r>
              <a:rPr lang="en-US" sz="3200"/>
              <a:t>A “D” or an “F” in an Accelerated course will negatively impact your students’ GPA which could impact their chances of achieving honor roll status</a:t>
            </a:r>
          </a:p>
          <a:p>
            <a:pPr algn="ctr"/>
            <a:r>
              <a:rPr lang="en-US" sz="3200"/>
              <a:t>If  your son or daughter is currently receiving a grade of a "C" or lower that could be an indicator of future struggle</a:t>
            </a:r>
          </a:p>
          <a:p>
            <a:pPr algn="ctr"/>
            <a:endParaRPr lang="en-US" sz="3200"/>
          </a:p>
          <a:p>
            <a:pPr algn="ctr"/>
            <a:r>
              <a:rPr lang="en-US" sz="3200"/>
              <a:t>Talk to your student about how they are feeling…</a:t>
            </a:r>
          </a:p>
          <a:p>
            <a:pPr marL="0" indent="0" algn="ctr">
              <a:buNone/>
            </a:pPr>
            <a:endParaRPr lang="en-US"/>
          </a:p>
          <a:p>
            <a:pPr algn="ctr"/>
            <a:endParaRPr lang="en-US"/>
          </a:p>
          <a:p>
            <a:pPr algn="ctr"/>
            <a:endParaRPr lang="en-US"/>
          </a:p>
          <a:p>
            <a:pPr algn="ctr"/>
            <a:endParaRPr lang="en-US"/>
          </a:p>
        </p:txBody>
      </p:sp>
    </p:spTree>
    <p:extLst>
      <p:ext uri="{BB962C8B-B14F-4D97-AF65-F5344CB8AC3E}">
        <p14:creationId xmlns:p14="http://schemas.microsoft.com/office/powerpoint/2010/main" val="3773940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1" name="Oval 10">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2" name="Oval 11">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14" name="Rectangle 13">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18E4A425-0408-488E-9904-2BB4979D2B7A}"/>
              </a:ext>
            </a:extLst>
          </p:cNvPr>
          <p:cNvSpPr>
            <a:spLocks noGrp="1"/>
          </p:cNvSpPr>
          <p:nvPr>
            <p:ph type="title"/>
          </p:nvPr>
        </p:nvSpPr>
        <p:spPr>
          <a:xfrm>
            <a:off x="643468" y="643466"/>
            <a:ext cx="3686312" cy="5528734"/>
          </a:xfrm>
        </p:spPr>
        <p:txBody>
          <a:bodyPr vert="horz" lIns="91440" tIns="45720" rIns="91440" bIns="45720" rtlCol="0" anchor="ctr">
            <a:normAutofit/>
          </a:bodyPr>
          <a:lstStyle/>
          <a:p>
            <a:pPr algn="ctr"/>
            <a:r>
              <a:rPr lang="en-US" sz="6000" cap="all">
                <a:solidFill>
                  <a:srgbClr val="FFFFFF"/>
                </a:solidFill>
                <a:latin typeface="Elephant" panose="02020904090505020303" pitchFamily="18" charset="0"/>
              </a:rPr>
              <a:t>Next Steps</a:t>
            </a:r>
          </a:p>
        </p:txBody>
      </p:sp>
      <p:sp>
        <p:nvSpPr>
          <p:cNvPr id="5" name="Text Placeholder 4">
            <a:extLst>
              <a:ext uri="{FF2B5EF4-FFF2-40B4-BE49-F238E27FC236}">
                <a16:creationId xmlns:a16="http://schemas.microsoft.com/office/drawing/2014/main" id="{FA7EF833-74D7-4712-BF25-071FEB72C1E8}"/>
              </a:ext>
            </a:extLst>
          </p:cNvPr>
          <p:cNvSpPr>
            <a:spLocks noGrp="1"/>
          </p:cNvSpPr>
          <p:nvPr>
            <p:ph type="body" sz="half" idx="2"/>
          </p:nvPr>
        </p:nvSpPr>
        <p:spPr>
          <a:xfrm>
            <a:off x="5291637" y="444137"/>
            <a:ext cx="6074467" cy="6213552"/>
          </a:xfrm>
        </p:spPr>
        <p:txBody>
          <a:bodyPr vert="horz" lIns="91440" tIns="45720" rIns="91440" bIns="45720" rtlCol="0" anchor="ctr">
            <a:normAutofit lnSpcReduction="10000"/>
          </a:bodyPr>
          <a:lstStyle/>
          <a:p>
            <a:pPr indent="-182880">
              <a:lnSpc>
                <a:spcPct val="90000"/>
              </a:lnSpc>
              <a:buFont typeface="Wingdings" pitchFamily="2" charset="2"/>
              <a:buChar char="§"/>
            </a:pPr>
            <a:endParaRPr lang="en-US" sz="3200">
              <a:solidFill>
                <a:schemeClr val="tx1"/>
              </a:solidFill>
            </a:endParaRPr>
          </a:p>
          <a:p>
            <a:pPr indent="-182880">
              <a:lnSpc>
                <a:spcPct val="90000"/>
              </a:lnSpc>
              <a:buFont typeface="Wingdings" pitchFamily="2" charset="2"/>
              <a:buChar char="§"/>
            </a:pPr>
            <a:endParaRPr lang="en-US" sz="3200">
              <a:solidFill>
                <a:schemeClr val="tx1"/>
              </a:solidFill>
            </a:endParaRPr>
          </a:p>
          <a:p>
            <a:pPr indent="-182880">
              <a:lnSpc>
                <a:spcPct val="90000"/>
              </a:lnSpc>
              <a:buFont typeface="Wingdings" pitchFamily="2" charset="2"/>
              <a:buChar char="§"/>
            </a:pPr>
            <a:r>
              <a:rPr lang="en-US" sz="3200">
                <a:solidFill>
                  <a:schemeClr val="tx1"/>
                </a:solidFill>
              </a:rPr>
              <a:t>Teachers will be in contact with you if there are concerns with your student’s progress. </a:t>
            </a:r>
          </a:p>
          <a:p>
            <a:pPr>
              <a:lnSpc>
                <a:spcPct val="90000"/>
              </a:lnSpc>
            </a:pPr>
            <a:endParaRPr lang="en-US" sz="3200">
              <a:solidFill>
                <a:schemeClr val="tx1"/>
              </a:solidFill>
            </a:endParaRPr>
          </a:p>
          <a:p>
            <a:pPr indent="-182880">
              <a:lnSpc>
                <a:spcPct val="90000"/>
              </a:lnSpc>
              <a:buFont typeface="Wingdings" pitchFamily="2" charset="2"/>
              <a:buChar char="§"/>
            </a:pPr>
            <a:r>
              <a:rPr lang="en-US" sz="3200">
                <a:solidFill>
                  <a:schemeClr val="tx1"/>
                </a:solidFill>
              </a:rPr>
              <a:t>If you feel that this course is not the best place for your student or you would like to discuss your individual situation, please fill out a half sheet with the counselors in the back of the MPR.</a:t>
            </a:r>
          </a:p>
          <a:p>
            <a:pPr indent="-182880">
              <a:lnSpc>
                <a:spcPct val="90000"/>
              </a:lnSpc>
              <a:buFont typeface="Wingdings" pitchFamily="2" charset="2"/>
              <a:buChar char="§"/>
            </a:pPr>
            <a:endParaRPr lang="en-US" sz="2400">
              <a:solidFill>
                <a:schemeClr val="tx1"/>
              </a:solidFill>
            </a:endParaRPr>
          </a:p>
          <a:p>
            <a:pPr indent="-182880">
              <a:lnSpc>
                <a:spcPct val="90000"/>
              </a:lnSpc>
              <a:buFont typeface="Wingdings" pitchFamily="2" charset="2"/>
              <a:buChar char="§"/>
            </a:pPr>
            <a:endParaRPr lang="en-US" sz="2400">
              <a:solidFill>
                <a:schemeClr val="tx1"/>
              </a:solidFill>
            </a:endParaRPr>
          </a:p>
        </p:txBody>
      </p:sp>
      <p:sp>
        <p:nvSpPr>
          <p:cNvPr id="18" name="Oval 17">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98853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1264C2F-677D-4F20-8227-3F275E878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ectangle 14">
            <a:extLst>
              <a:ext uri="{FF2B5EF4-FFF2-40B4-BE49-F238E27FC236}">
                <a16:creationId xmlns:a16="http://schemas.microsoft.com/office/drawing/2014/main" id="{1BAFB344-3FC8-48E1-8BAA-F6357B633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9ED14A0-8628-4ACB-BDD2-B389DDC3B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3" y="1110053"/>
            <a:ext cx="6631431"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CC726CE2-997F-4761-B029-0664D70CBC7E}"/>
              </a:ext>
            </a:extLst>
          </p:cNvPr>
          <p:cNvSpPr>
            <a:spLocks noGrp="1"/>
          </p:cNvSpPr>
          <p:nvPr>
            <p:ph type="ctrTitle"/>
          </p:nvPr>
        </p:nvSpPr>
        <p:spPr>
          <a:xfrm>
            <a:off x="1266444" y="1750012"/>
            <a:ext cx="5965470" cy="3357976"/>
          </a:xfrm>
        </p:spPr>
        <p:txBody>
          <a:bodyPr anchor="ctr">
            <a:normAutofit/>
          </a:bodyPr>
          <a:lstStyle/>
          <a:p>
            <a:r>
              <a:rPr lang="en-US" sz="8000"/>
              <a:t>Thank You</a:t>
            </a:r>
          </a:p>
        </p:txBody>
      </p:sp>
      <p:pic>
        <p:nvPicPr>
          <p:cNvPr id="8" name="Picture 7" descr="A close up of a sign&#10;&#10;Description automatically generated">
            <a:extLst>
              <a:ext uri="{FF2B5EF4-FFF2-40B4-BE49-F238E27FC236}">
                <a16:creationId xmlns:a16="http://schemas.microsoft.com/office/drawing/2014/main" id="{4918B30A-6024-45AB-BE86-276E78EE765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938557" y="2004891"/>
            <a:ext cx="3416725" cy="3048359"/>
          </a:xfrm>
          <a:prstGeom prst="rect">
            <a:avLst/>
          </a:prstGeom>
        </p:spPr>
      </p:pic>
      <p:sp>
        <p:nvSpPr>
          <p:cNvPr id="19" name="Rectangle 18">
            <a:extLst>
              <a:ext uri="{FF2B5EF4-FFF2-40B4-BE49-F238E27FC236}">
                <a16:creationId xmlns:a16="http://schemas.microsoft.com/office/drawing/2014/main" id="{79DAC93E-D283-453C-AD56-95BB56E203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41C9B88-8DCB-4626-BEA0-A01016DC0F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22" name="Oval 21">
              <a:extLst>
                <a:ext uri="{FF2B5EF4-FFF2-40B4-BE49-F238E27FC236}">
                  <a16:creationId xmlns:a16="http://schemas.microsoft.com/office/drawing/2014/main" id="{2789F233-9D48-4E46-BD22-1BFC282F6E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3" name="Oval 22">
              <a:extLst>
                <a:ext uri="{FF2B5EF4-FFF2-40B4-BE49-F238E27FC236}">
                  <a16:creationId xmlns:a16="http://schemas.microsoft.com/office/drawing/2014/main" id="{77E1D3CF-34DD-4B77-8CDC-0A8C7F4391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0718765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302CC959BD86444AA660520A49C96FC" ma:contentTypeVersion="7" ma:contentTypeDescription="Create a new document." ma:contentTypeScope="" ma:versionID="a5e7837c08a68ee01a4affafdf10c284">
  <xsd:schema xmlns:xsd="http://www.w3.org/2001/XMLSchema" xmlns:xs="http://www.w3.org/2001/XMLSchema" xmlns:p="http://schemas.microsoft.com/office/2006/metadata/properties" xmlns:ns3="0ceb4a40-2b1e-4b29-a31f-fcdde4c8c63a" xmlns:ns4="a9b94521-279d-4f5f-9099-86b8ebd19f45" targetNamespace="http://schemas.microsoft.com/office/2006/metadata/properties" ma:root="true" ma:fieldsID="968cf5f5befa9027f0f2f1ee88e67f2b" ns3:_="" ns4:_="">
    <xsd:import namespace="0ceb4a40-2b1e-4b29-a31f-fcdde4c8c63a"/>
    <xsd:import namespace="a9b94521-279d-4f5f-9099-86b8ebd19f4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eb4a40-2b1e-4b29-a31f-fcdde4c8c63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b94521-279d-4f5f-9099-86b8ebd19f45"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0AE1D1-A59D-4FD4-BD2E-D4790AB448AA}">
  <ds:schemaRefs>
    <ds:schemaRef ds:uri="0ceb4a40-2b1e-4b29-a31f-fcdde4c8c63a"/>
    <ds:schemaRef ds:uri="a9b94521-279d-4f5f-9099-86b8ebd19f4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9454FCD-59DE-4173-87C8-5838BA3F5B6F}">
  <ds:schemaRefs>
    <ds:schemaRef ds:uri="0ceb4a40-2b1e-4b29-a31f-fcdde4c8c63a"/>
    <ds:schemaRef ds:uri="a9b94521-279d-4f5f-9099-86b8ebd19f4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231FE8F-BDC9-4D3F-821E-F14DF886C7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8</Slides>
  <Notes>3</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Wood Type</vt:lpstr>
      <vt:lpstr> Accelerated Math Presentation</vt:lpstr>
      <vt:lpstr>New MVUSD Math Pathways</vt:lpstr>
      <vt:lpstr>PowerPoint Presentation</vt:lpstr>
      <vt:lpstr>PowerPoint Presentation</vt:lpstr>
      <vt:lpstr>PowerPoint Presentation</vt:lpstr>
      <vt:lpstr>Things to keep in mind</vt:lpstr>
      <vt:lpstr>Next Steps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WSMS Accelerated Math Presentation</dc:title>
  <dc:creator>Picchiottino, Terry</dc:creator>
  <cp:revision>1</cp:revision>
  <dcterms:created xsi:type="dcterms:W3CDTF">2019-09-16T18:05:37Z</dcterms:created>
  <dcterms:modified xsi:type="dcterms:W3CDTF">2019-09-17T00:32:29Z</dcterms:modified>
</cp:coreProperties>
</file>